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302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21" r:id="rId11"/>
    <p:sldId id="311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2" r:id="rId21"/>
    <p:sldId id="282" r:id="rId22"/>
    <p:sldId id="323" r:id="rId23"/>
    <p:sldId id="324" r:id="rId24"/>
    <p:sldId id="325" r:id="rId25"/>
    <p:sldId id="284" r:id="rId26"/>
    <p:sldId id="285" r:id="rId27"/>
    <p:sldId id="326" r:id="rId28"/>
    <p:sldId id="327" r:id="rId29"/>
    <p:sldId id="328" r:id="rId30"/>
    <p:sldId id="303" r:id="rId31"/>
    <p:sldId id="329" r:id="rId32"/>
    <p:sldId id="331" r:id="rId33"/>
    <p:sldId id="332" r:id="rId34"/>
    <p:sldId id="333" r:id="rId35"/>
    <p:sldId id="334" r:id="rId36"/>
    <p:sldId id="336" r:id="rId37"/>
    <p:sldId id="335" r:id="rId38"/>
    <p:sldId id="337" r:id="rId39"/>
    <p:sldId id="338" r:id="rId40"/>
    <p:sldId id="287" r:id="rId41"/>
    <p:sldId id="339" r:id="rId42"/>
    <p:sldId id="340" r:id="rId43"/>
    <p:sldId id="341" r:id="rId44"/>
    <p:sldId id="342" r:id="rId45"/>
    <p:sldId id="281" r:id="rId46"/>
    <p:sldId id="292" r:id="rId47"/>
    <p:sldId id="293" r:id="rId48"/>
    <p:sldId id="294" r:id="rId49"/>
    <p:sldId id="297" r:id="rId50"/>
    <p:sldId id="298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79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0" autoAdjust="0"/>
  </p:normalViewPr>
  <p:slideViewPr>
    <p:cSldViewPr snapToGrid="0">
      <p:cViewPr varScale="1">
        <p:scale>
          <a:sx n="75" d="100"/>
          <a:sy n="75" d="100"/>
        </p:scale>
        <p:origin x="16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62C97-D007-4B99-88FB-586E19C0B66A}" type="datetimeFigureOut">
              <a:rPr lang="zh-CN" altLang="en-US" smtClean="0"/>
              <a:t>2019/5/12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0976E-F799-4626-A6A3-1E3AC8F3A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9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0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网格简化中的核心两个问题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0976E-F799-4626-A6A3-1E3AC8F3A38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8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还有什么</a:t>
            </a:r>
            <a:r>
              <a:rPr lang="en-US" altLang="zh-CN" dirty="0" smtClean="0"/>
              <a:t>degenerate</a:t>
            </a:r>
            <a:r>
              <a:rPr lang="zh-CN" altLang="en-US" dirty="0" smtClean="0"/>
              <a:t>的情况？参看论文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0976E-F799-4626-A6A3-1E3AC8F3A38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63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网格简化中的核心两个问题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0976E-F799-4626-A6A3-1E3AC8F3A38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implemented in </a:t>
            </a:r>
            <a:r>
              <a:rPr lang="en-US" altLang="zh-CN" dirty="0" err="1" smtClean="0"/>
              <a:t>OpenMesh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0976E-F799-4626-A6A3-1E3AC8F3A38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6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99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2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3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6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60232" y="632334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计算机图形学基础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544" y="632334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习题课</a:t>
            </a:r>
          </a:p>
        </p:txBody>
      </p:sp>
    </p:spTree>
    <p:extLst>
      <p:ext uri="{BB962C8B-B14F-4D97-AF65-F5344CB8AC3E}">
        <p14:creationId xmlns:p14="http://schemas.microsoft.com/office/powerpoint/2010/main" val="1733474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1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9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1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8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111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54215"/>
            <a:ext cx="970529" cy="97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467544" y="1340768"/>
            <a:ext cx="8208912" cy="72008"/>
          </a:xfrm>
          <a:prstGeom prst="rect">
            <a:avLst/>
          </a:prstGeom>
          <a:solidFill>
            <a:srgbClr val="82318E"/>
          </a:solidFill>
          <a:ln w="3175">
            <a:solidFill>
              <a:srgbClr val="8166A2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pcode.com/archives/The_Half-Edge_Data_Structure.s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3374"/>
            <a:ext cx="7772400" cy="1899642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《</a:t>
            </a:r>
            <a:r>
              <a:rPr lang="zh-CN" altLang="en-US" sz="4800" dirty="0" smtClean="0"/>
              <a:t>计算机图形学基础</a:t>
            </a:r>
            <a:r>
              <a:rPr lang="en-US" altLang="zh-CN" sz="4800" dirty="0" smtClean="0"/>
              <a:t>》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dirty="0" smtClean="0"/>
              <a:t>习题课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656" y="4124672"/>
            <a:ext cx="6400800" cy="24726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tx1"/>
                </a:solidFill>
                <a:latin typeface="华文仿宋" pitchFamily="2" charset="-122"/>
                <a:ea typeface="华文仿宋" pitchFamily="2" charset="-122"/>
              </a:rPr>
              <a:t>助教   黄家晖</a:t>
            </a:r>
            <a:endParaRPr lang="en-US" altLang="zh-CN" b="1" dirty="0">
              <a:solidFill>
                <a:schemeClr val="tx1"/>
              </a:solidFill>
              <a:latin typeface="华文仿宋" pitchFamily="2" charset="-122"/>
              <a:ea typeface="华文仿宋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chemeClr val="tx1"/>
                </a:solidFill>
              </a:rPr>
              <a:t>2019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月</a:t>
            </a:r>
            <a:r>
              <a:rPr lang="en-US" altLang="zh-CN" dirty="0" smtClean="0">
                <a:solidFill>
                  <a:schemeClr val="tx1"/>
                </a:solidFill>
              </a:rPr>
              <a:t>12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5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增量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式简化（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Incremental Decimation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网格重采样（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Resampling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聚类</a:t>
            </a:r>
            <a:endParaRPr lang="en-US" altLang="zh-CN" dirty="0" smtClean="0"/>
          </a:p>
          <a:p>
            <a:r>
              <a:rPr lang="en-US" altLang="zh-CN" dirty="0" smtClean="0"/>
              <a:t>Step 2: </a:t>
            </a:r>
            <a:r>
              <a:rPr lang="zh-CN" altLang="en-US" dirty="0" smtClean="0"/>
              <a:t>计算聚类中心</a:t>
            </a:r>
            <a:endParaRPr lang="en-US" altLang="zh-CN" dirty="0" smtClean="0"/>
          </a:p>
          <a:p>
            <a:r>
              <a:rPr lang="en-US" altLang="zh-CN" dirty="0" smtClean="0"/>
              <a:t>Step 3: </a:t>
            </a:r>
            <a:r>
              <a:rPr lang="zh-CN" altLang="en-US" dirty="0" smtClean="0"/>
              <a:t>网格生成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76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1: </a:t>
            </a:r>
            <a:r>
              <a:rPr lang="zh-CN" altLang="en-US" dirty="0" smtClean="0"/>
              <a:t>聚类：均匀网格划分或层级式构造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2: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计算聚类中心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3: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网格生成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2" y="3642973"/>
            <a:ext cx="2255520" cy="2333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3684995"/>
            <a:ext cx="3587432" cy="22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1: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聚类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/>
              <a:t>Step 2: </a:t>
            </a:r>
            <a:r>
              <a:rPr lang="zh-CN" altLang="en-US" dirty="0" smtClean="0"/>
              <a:t>计算聚类中心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3: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网格生成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2: </a:t>
            </a:r>
            <a:r>
              <a:rPr lang="zh-CN" altLang="en-US" dirty="0" smtClean="0"/>
              <a:t>计算聚类中心：平均值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2399152"/>
            <a:ext cx="2577464" cy="3503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2399152"/>
            <a:ext cx="2593813" cy="35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2: </a:t>
            </a:r>
            <a:r>
              <a:rPr lang="zh-CN" altLang="en-US" dirty="0" smtClean="0"/>
              <a:t>计算聚类中心：中位数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2399152"/>
            <a:ext cx="2577464" cy="35031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2399152"/>
            <a:ext cx="2585100" cy="35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Step 2: </a:t>
            </a:r>
            <a:r>
              <a:rPr lang="zh-CN" altLang="en-US" dirty="0" smtClean="0"/>
              <a:t>计算聚类中心：二次误差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2399152"/>
            <a:ext cx="2577464" cy="3503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2399152"/>
            <a:ext cx="2589565" cy="35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二次误差（</a:t>
            </a:r>
            <a:r>
              <a:rPr lang="en-US" altLang="zh-CN" dirty="0" smtClean="0"/>
              <a:t>Quadric Error Metrics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85" y="2389157"/>
            <a:ext cx="4558030" cy="345347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2292985" y="2702560"/>
            <a:ext cx="3942080" cy="2082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292985" y="2550159"/>
            <a:ext cx="2116455" cy="329247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078797" y="2994818"/>
            <a:ext cx="3488055" cy="149828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409440" y="2389156"/>
            <a:ext cx="2441575" cy="345347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乘号 19"/>
          <p:cNvSpPr/>
          <p:nvPr/>
        </p:nvSpPr>
        <p:spPr>
          <a:xfrm>
            <a:off x="4324510" y="3078480"/>
            <a:ext cx="413384" cy="413384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29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6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顶点聚类（</a:t>
            </a:r>
            <a:r>
              <a:rPr lang="en-US" altLang="zh-CN" dirty="0"/>
              <a:t>Vertex Clustering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9" y="1697435"/>
            <a:ext cx="7639685" cy="43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1: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聚类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Step 2: 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计算聚类中心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/>
              <a:t>Step 3: </a:t>
            </a:r>
            <a:r>
              <a:rPr lang="zh-CN" altLang="en-US" dirty="0" smtClean="0"/>
              <a:t>网格生成：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将聚类中心进行连接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原先不连通的两个聚类之间没有边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713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课程考核（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2019.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春）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光栅图形学作业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					10’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4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7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参数曲线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/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曲面的三维造形与渲染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		60’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：第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18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周周末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6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30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数字几何处理作业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					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0’</a:t>
            </a:r>
          </a:p>
          <a:p>
            <a:pPr lvl="1"/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：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第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18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周周末 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6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30</a:t>
            </a: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顶点聚类（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Vertex Clustering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增量</a:t>
            </a:r>
            <a:r>
              <a:rPr lang="zh-CN" altLang="en-US" dirty="0" smtClean="0"/>
              <a:t>式简化（</a:t>
            </a:r>
            <a:r>
              <a:rPr lang="en-US" altLang="zh-CN" dirty="0" smtClean="0"/>
              <a:t>Incremental Decimation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网格重采样（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Resampling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增量简化（</a:t>
            </a:r>
            <a:r>
              <a:rPr lang="en-US" altLang="zh-CN" dirty="0"/>
              <a:t>Incremental Decimation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12" y="1620520"/>
            <a:ext cx="3888432" cy="44848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41" y="1562624"/>
            <a:ext cx="3865758" cy="44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增量简化</a:t>
            </a:r>
            <a:r>
              <a:rPr lang="zh-CN" altLang="en-US" dirty="0"/>
              <a:t>（</a:t>
            </a:r>
            <a:r>
              <a:rPr lang="en-US" altLang="zh-CN" dirty="0"/>
              <a:t>Incremental Decimation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0" y="1600200"/>
            <a:ext cx="773649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增量简化</a:t>
            </a:r>
            <a:r>
              <a:rPr lang="zh-CN" altLang="en-US" dirty="0"/>
              <a:t>（</a:t>
            </a:r>
            <a:r>
              <a:rPr lang="en-US" altLang="zh-CN" dirty="0"/>
              <a:t>Incremental Decimation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一般算法流程（贪心）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① 选择当前</a:t>
                </a:r>
                <a:r>
                  <a:rPr lang="en-US" altLang="zh-CN" dirty="0" smtClean="0"/>
                  <a:t>Mesh</a:t>
                </a:r>
                <a:r>
                  <a:rPr lang="zh-CN" altLang="en-US" dirty="0" smtClean="0"/>
                  <a:t>中</a:t>
                </a:r>
                <a:r>
                  <a:rPr lang="zh-CN" altLang="en-US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最优</a:t>
                </a:r>
                <a:r>
                  <a:rPr lang="zh-CN" altLang="en-US" dirty="0" smtClean="0"/>
                  <a:t>的区域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② 如果简化区域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zh-CN" altLang="en-US" dirty="0" smtClean="0"/>
                  <a:t>之后</a:t>
                </a:r>
                <a:r>
                  <a:rPr lang="zh-CN" altLang="en-US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误差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或</a:t>
                </a:r>
                <a:r>
                  <a:rPr lang="zh-CN" altLang="en-US" dirty="0" smtClean="0"/>
                  <a:t>当前</a:t>
                </a:r>
                <a:r>
                  <a:rPr lang="en-US" altLang="zh-CN" dirty="0" smtClean="0"/>
                  <a:t>Mesh</a:t>
                </a:r>
                <a:r>
                  <a:rPr lang="zh-CN" altLang="en-US" dirty="0" smtClean="0"/>
                  <a:t>的顶点数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zh-CN" altLang="en-US" dirty="0" smtClean="0"/>
                  <a:t>进行</a:t>
                </a:r>
                <a:r>
                  <a:rPr lang="zh-CN" altLang="en-US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简化</a:t>
                </a:r>
                <a:endParaRPr lang="en-US" altLang="zh-CN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2"/>
                <a:r>
                  <a:rPr lang="zh-CN" altLang="en-US" dirty="0" smtClean="0"/>
                  <a:t>返回①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否则，算法结束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1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增量简化</a:t>
            </a:r>
            <a:r>
              <a:rPr lang="zh-CN" altLang="en-US" dirty="0"/>
              <a:t>（</a:t>
            </a:r>
            <a:r>
              <a:rPr lang="en-US" altLang="zh-CN" dirty="0"/>
              <a:t>Incremental Decimation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核心问题：</a:t>
            </a:r>
            <a:endParaRPr lang="en-US" altLang="zh-CN" dirty="0" smtClean="0"/>
          </a:p>
          <a:p>
            <a:pPr lvl="1"/>
            <a:r>
              <a:rPr lang="zh-CN" altLang="en-US" dirty="0"/>
              <a:t>设计简化策略</a:t>
            </a:r>
            <a:endParaRPr lang="en-US" altLang="zh-CN" dirty="0"/>
          </a:p>
          <a:p>
            <a:pPr lvl="2"/>
            <a:r>
              <a:rPr lang="zh-CN" altLang="en-US" dirty="0"/>
              <a:t>点删除</a:t>
            </a:r>
            <a:endParaRPr lang="en-US" altLang="zh-CN" dirty="0"/>
          </a:p>
          <a:p>
            <a:pPr lvl="2"/>
            <a:r>
              <a:rPr lang="zh-CN" altLang="en-US" dirty="0"/>
              <a:t>边删除</a:t>
            </a:r>
            <a:r>
              <a:rPr lang="en-US" altLang="zh-CN" dirty="0"/>
              <a:t>(</a:t>
            </a:r>
            <a:r>
              <a:rPr lang="zh-CN" altLang="en-US" dirty="0"/>
              <a:t>坍塌、折叠、收缩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面删除</a:t>
            </a:r>
            <a:r>
              <a:rPr lang="en-US" altLang="zh-CN" dirty="0"/>
              <a:t>(</a:t>
            </a:r>
            <a:r>
              <a:rPr lang="zh-CN" altLang="en-US" dirty="0"/>
              <a:t>坍塌、折叠、收缩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smtClean="0"/>
              <a:t>…</a:t>
            </a:r>
            <a:endParaRPr lang="en-US" altLang="zh-CN" dirty="0"/>
          </a:p>
          <a:p>
            <a:pPr lvl="1"/>
            <a:r>
              <a:rPr lang="zh-CN" altLang="en-US" dirty="0"/>
              <a:t>设计误差代价函数</a:t>
            </a:r>
            <a:endParaRPr lang="en-US" altLang="zh-CN" dirty="0"/>
          </a:p>
          <a:p>
            <a:pPr lvl="2"/>
            <a:r>
              <a:rPr lang="zh-CN" altLang="en-US" dirty="0"/>
              <a:t>最短边</a:t>
            </a:r>
            <a:endParaRPr lang="en-US" altLang="zh-CN" dirty="0"/>
          </a:p>
          <a:p>
            <a:pPr lvl="2"/>
            <a:r>
              <a:rPr lang="zh-CN" altLang="en-US" dirty="0"/>
              <a:t>二次误差</a:t>
            </a:r>
            <a:endParaRPr lang="en-US" altLang="zh-CN" dirty="0"/>
          </a:p>
          <a:p>
            <a:pPr lvl="2"/>
            <a:r>
              <a:rPr lang="en-US" altLang="zh-CN" dirty="0"/>
              <a:t>…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2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不同简化策略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237"/>
            <a:ext cx="4434123" cy="2283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828057"/>
            <a:ext cx="4248472" cy="231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114" b="1"/>
          <a:stretch/>
        </p:blipFill>
        <p:spPr>
          <a:xfrm>
            <a:off x="1691680" y="4437112"/>
            <a:ext cx="4568607" cy="22028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78479" y="17095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点删除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6516216" y="16288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边坍塌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6088952" y="53012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面收缩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4932040" y="1484784"/>
            <a:ext cx="3960440" cy="2658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164288" y="4553781"/>
            <a:ext cx="1656184" cy="499276"/>
            <a:chOff x="7164288" y="4553781"/>
            <a:chExt cx="1656184" cy="499276"/>
          </a:xfrm>
        </p:grpSpPr>
        <p:sp>
          <p:nvSpPr>
            <p:cNvPr id="11" name="Rectangular Callout 10"/>
            <p:cNvSpPr/>
            <p:nvPr/>
          </p:nvSpPr>
          <p:spPr>
            <a:xfrm>
              <a:off x="7164288" y="4553781"/>
              <a:ext cx="1656184" cy="499276"/>
            </a:xfrm>
            <a:prstGeom prst="wedgeRectCallout">
              <a:avLst>
                <a:gd name="adj1" fmla="val -55958"/>
                <a:gd name="adj2" fmla="val -132163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09420" y="4618753"/>
              <a:ext cx="15659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i="0" dirty="0" smtClean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最常用的策略</a:t>
              </a:r>
              <a:endParaRPr lang="en-US" altLang="zh-C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53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不同代价函数</a:t>
            </a:r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9" y="2430678"/>
            <a:ext cx="412217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04" y="2430678"/>
            <a:ext cx="3600400" cy="2746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18976" y="1970065"/>
            <a:ext cx="24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二次误差，简化比</a:t>
            </a:r>
            <a:r>
              <a:rPr lang="en-US" altLang="zh-CN" dirty="0" smtClean="0"/>
              <a:t>0.03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658536" y="1970065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最短边，简化比</a:t>
            </a:r>
            <a:r>
              <a:rPr lang="en-US" altLang="zh-CN" dirty="0" smtClean="0"/>
              <a:t>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9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简化算法评价指标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的差别</a:t>
                </a:r>
                <a:endParaRPr lang="en-US" altLang="zh-CN" dirty="0" smtClean="0"/>
              </a:p>
              <a:p>
                <a:pPr lvl="1"/>
                <a:r>
                  <a:rPr lang="en-US" altLang="zh-CN" dirty="0" err="1" smtClean="0"/>
                  <a:t>Hausdorff</a:t>
                </a:r>
                <a:r>
                  <a:rPr lang="en-US" altLang="zh-CN" dirty="0" smtClean="0"/>
                  <a:t> Distance</a:t>
                </a:r>
              </a:p>
              <a:p>
                <a:pPr lvl="1"/>
                <a:r>
                  <a:rPr lang="en-US" altLang="zh-CN" dirty="0" smtClean="0"/>
                  <a:t>Chamfer Distance / EMD</a:t>
                </a:r>
              </a:p>
              <a:p>
                <a:r>
                  <a:rPr lang="zh-CN" altLang="en-US" dirty="0" smtClean="0"/>
                  <a:t>三角形质量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度数分布均衡性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颜色差异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commons/thumb/2/21/Hausdorff_distance_sample.svg/250px-Hausdorff_distance_s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925319"/>
            <a:ext cx="3187065" cy="318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简化算法评价指标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的差别</a:t>
                </a:r>
                <a:endParaRPr lang="en-US" altLang="zh-CN" dirty="0" smtClean="0"/>
              </a:p>
              <a:p>
                <a:pPr lvl="1"/>
                <a:r>
                  <a:rPr lang="en-US" altLang="zh-CN" dirty="0" err="1" smtClean="0"/>
                  <a:t>Hausdorff</a:t>
                </a:r>
                <a:r>
                  <a:rPr lang="en-US" altLang="zh-CN" dirty="0" smtClean="0"/>
                  <a:t> Distance</a:t>
                </a:r>
              </a:p>
              <a:p>
                <a:pPr lvl="1"/>
                <a:r>
                  <a:rPr lang="en-US" altLang="zh-CN" dirty="0" smtClean="0"/>
                  <a:t>Chamfer Distance / EMD</a:t>
                </a:r>
              </a:p>
              <a:p>
                <a:r>
                  <a:rPr lang="zh-CN" altLang="en-US" dirty="0" smtClean="0"/>
                  <a:t>三角形质量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度数分布均衡性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颜色差异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0F614F"/>
              </a:clrFrom>
              <a:clrTo>
                <a:srgbClr val="0F614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1593" y="1572101"/>
            <a:ext cx="3386216" cy="2291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336" y="3891280"/>
            <a:ext cx="3569473" cy="24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对比 </a:t>
            </a:r>
            <a:r>
              <a:rPr lang="en-US" altLang="zh-CN" dirty="0" smtClean="0"/>
              <a:t>Comparison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速度快，但参数不易设置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拓扑会发生改变（产生</a:t>
            </a:r>
            <a:r>
              <a:rPr lang="en-US" altLang="zh-CN" dirty="0" smtClean="0"/>
              <a:t>Non-manifold</a:t>
            </a:r>
            <a:r>
              <a:rPr lang="zh-CN" altLang="en-US" dirty="0" smtClean="0"/>
              <a:t>形状）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网格质量通常非最优</a:t>
            </a:r>
            <a:endParaRPr lang="en-US" altLang="zh-CN" dirty="0"/>
          </a:p>
          <a:p>
            <a:r>
              <a:rPr lang="zh-CN" altLang="en-US" dirty="0" smtClean="0"/>
              <a:t>增量（</a:t>
            </a:r>
            <a:r>
              <a:rPr lang="en-US" altLang="zh-CN" dirty="0" smtClean="0"/>
              <a:t>Incremental Decimation</a:t>
            </a:r>
            <a:r>
              <a:rPr lang="zh-CN" altLang="en-US" dirty="0" smtClean="0"/>
              <a:t>）算法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速度稍慢，参数较少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可以通过增加约束维持拓扑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网格质量更好，因此该方法被更多地采纳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32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Mesh Simplification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2313" y="5114347"/>
            <a:ext cx="753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Credit: Some slides are adapted from Stanford CS468 course.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40" y="1754470"/>
            <a:ext cx="4215245" cy="30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基于边塌缩的增量网格简化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数字几何处理作业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9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主要参考论文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1997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SIGGRAPH</a:t>
            </a:r>
            <a:r>
              <a:rPr lang="zh-CN" altLang="en-US" dirty="0" smtClean="0"/>
              <a:t>论文，被引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余次！</a:t>
            </a:r>
            <a:endParaRPr lang="en-US" altLang="zh-CN" dirty="0" smtClean="0"/>
          </a:p>
          <a:p>
            <a:r>
              <a:rPr lang="zh-CN" altLang="en-US" dirty="0" smtClean="0"/>
              <a:t>是数字几何处理领域的经典之作</a:t>
            </a:r>
            <a:endParaRPr lang="en-US" altLang="zh-CN" dirty="0" smtClean="0"/>
          </a:p>
          <a:p>
            <a:r>
              <a:rPr lang="zh-CN" altLang="en-US" dirty="0" smtClean="0"/>
              <a:t>该论文会上传网络学堂供大家参考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4360"/>
            <a:ext cx="8229600" cy="16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二次曲面（</a:t>
            </a:r>
            <a:r>
              <a:rPr lang="en-US" altLang="zh-CN" dirty="0" smtClean="0"/>
              <a:t>Quadrics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抛物线、椭圆、双曲线都是二次曲线（</a:t>
                </a:r>
                <a:r>
                  <a:rPr lang="en-US" altLang="zh-CN" dirty="0" smtClean="0"/>
                  <a:t>conics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例：椭圆方程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二次曲面（</a:t>
                </a:r>
                <a:r>
                  <a:rPr lang="en-US" altLang="zh-CN" dirty="0" smtClean="0"/>
                  <a:t>quadrics</a:t>
                </a:r>
                <a:r>
                  <a:rPr lang="zh-CN" altLang="en-US" dirty="0" smtClean="0"/>
                  <a:t>）是二次曲线的高维推广：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Ellipsoid Quadr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4545012"/>
            <a:ext cx="142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raboloid Quadr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15" y="4545012"/>
            <a:ext cx="142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yperboloid Of One Sheet Quadr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95" y="4494848"/>
            <a:ext cx="1428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yperbolic Paraboloid Quadr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67" y="4480560"/>
            <a:ext cx="14287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二次曲面（</a:t>
            </a:r>
            <a:r>
              <a:rPr lang="en-US" altLang="zh-CN" dirty="0" smtClean="0"/>
              <a:t>Quadrics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二次曲面（</a:t>
                </a:r>
                <a:r>
                  <a:rPr lang="en-US" altLang="zh-CN" sz="2400" dirty="0" smtClean="0"/>
                  <a:t>quadrics</a:t>
                </a:r>
                <a:r>
                  <a:rPr lang="zh-CN" altLang="en-US" sz="2400" dirty="0" smtClean="0"/>
                  <a:t>）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其三维表示形式为：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 smtClean="0"/>
              </a:p>
              <a:p>
                <a:r>
                  <a:rPr lang="zh-CN" altLang="en-US" sz="2400" dirty="0" smtClean="0"/>
                  <a:t>等价于（自行验证）：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𝐐</m:t>
                      </m:r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Ellipsoid Quadr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04" y="1600200"/>
            <a:ext cx="1623536" cy="17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88480" y="4693920"/>
            <a:ext cx="1188720" cy="1320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二次误差（</a:t>
            </a:r>
            <a:r>
              <a:rPr lang="en-US" altLang="zh-CN" dirty="0" smtClean="0"/>
              <a:t>Quadric Error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/>
                  <a:t>三维平面的解析方程为：</a:t>
                </a:r>
                <a:endParaRPr lang="en-US" altLang="zh-CN" sz="2400" dirty="0" smtClean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为平面参数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/>
                  <a:t>任意一点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sz="2400" dirty="0" smtClean="0"/>
                  <a:t>到平面的距离为：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/>
                  <a:t>该点到一系列平面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的距离平方和为：</a:t>
                </a:r>
                <a:endParaRPr lang="en-US" altLang="zh-CN" sz="24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10" y="1840707"/>
            <a:ext cx="2237090" cy="16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二次误差（</a:t>
            </a:r>
            <a:r>
              <a:rPr lang="en-US" altLang="zh-CN" dirty="0" smtClean="0"/>
              <a:t>Quadric Error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88373"/>
                <a:ext cx="4338320" cy="469050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en-US" altLang="zh-CN" sz="2400" b="1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/>
                  <a:t>上述平方和度量了网格形状的变化，我们需要找到点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sz="2400" dirty="0" smtClean="0"/>
                  <a:t>使得二次误差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最小</a:t>
                </a:r>
                <a:endParaRPr lang="en-US" altLang="zh-CN" sz="2400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 smtClean="0"/>
                  <a:t>是误差函数的等势面，其形状为一般椭球，能量最低点在椭球中心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88373"/>
                <a:ext cx="4338320" cy="4690507"/>
              </a:xfrm>
              <a:blipFill>
                <a:blip r:embed="rId2"/>
                <a:stretch>
                  <a:fillRect l="-1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20" y="2528757"/>
            <a:ext cx="3708400" cy="280973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862320" y="2997200"/>
            <a:ext cx="1574800" cy="467360"/>
          </a:xfrm>
          <a:prstGeom prst="ellipse">
            <a:avLst/>
          </a:prstGeom>
          <a:solidFill>
            <a:srgbClr val="F79646">
              <a:alpha val="6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二次误差（</a:t>
            </a:r>
            <a:r>
              <a:rPr lang="en-US" altLang="zh-CN" dirty="0" smtClean="0"/>
              <a:t>Quadric Error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88373"/>
                <a:ext cx="8224982" cy="469050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acc>
                        <m:accPr>
                          <m:chr m:val="̂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altLang="zh-CN" sz="2400" b="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 smtClean="0"/>
                  <a:t>为了求得最优的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sz="2400" dirty="0" smtClean="0"/>
                  <a:t>，令导数为</a:t>
                </a:r>
                <a:r>
                  <a:rPr lang="en-US" altLang="zh-CN" sz="2400" dirty="0" smtClean="0"/>
                  <a:t>0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b="1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 smtClean="0"/>
                  <a:t>得到：</a:t>
                </a:r>
                <a:endParaRPr lang="en-US" altLang="zh-CN" sz="2400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88373"/>
                <a:ext cx="8224982" cy="4690507"/>
              </a:xfrm>
              <a:blipFill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5034280" y="3032760"/>
            <a:ext cx="3345180" cy="990600"/>
          </a:xfrm>
          <a:custGeom>
            <a:avLst/>
            <a:gdLst>
              <a:gd name="connsiteX0" fmla="*/ 0 w 3345180"/>
              <a:gd name="connsiteY0" fmla="*/ 990600 h 990600"/>
              <a:gd name="connsiteX1" fmla="*/ 960120 w 3345180"/>
              <a:gd name="connsiteY1" fmla="*/ 0 h 990600"/>
              <a:gd name="connsiteX2" fmla="*/ 3345180 w 3345180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5180" h="990600">
                <a:moveTo>
                  <a:pt x="0" y="990600"/>
                </a:moveTo>
                <a:lnTo>
                  <a:pt x="960120" y="0"/>
                </a:lnTo>
                <a:lnTo>
                  <a:pt x="3345180" y="990600"/>
                </a:lnTo>
              </a:path>
            </a:pathLst>
          </a:custGeom>
          <a:pattFill prst="pct5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958080" y="3031926"/>
            <a:ext cx="34950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二次误差（</a:t>
            </a:r>
            <a:r>
              <a:rPr lang="en-US" altLang="zh-CN" dirty="0" smtClean="0"/>
              <a:t>Quadric Error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88373"/>
                <a:ext cx="8188036" cy="46905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一定</m:t>
                    </m:r>
                  </m:oMath>
                </a14:m>
                <a:r>
                  <a:rPr lang="zh-CN" altLang="en-US" sz="2800" dirty="0" smtClean="0"/>
                  <a:t>是椭球</a:t>
                </a:r>
                <a:r>
                  <a:rPr lang="zh-CN" altLang="en-US" sz="2800" dirty="0"/>
                  <a:t>吗</a:t>
                </a:r>
                <a:r>
                  <a:rPr lang="zh-CN" altLang="en-US" sz="2800" dirty="0" smtClean="0"/>
                  <a:t>？上述方程一定有解吗？</a:t>
                </a:r>
                <a:endParaRPr lang="en-US" altLang="zh-CN" sz="28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88373"/>
                <a:ext cx="8188036" cy="4690507"/>
              </a:xfrm>
              <a:blipFill>
                <a:blip r:embed="rId3"/>
                <a:stretch>
                  <a:fillRect t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2742117"/>
            <a:ext cx="3708400" cy="280973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686560" y="3190240"/>
            <a:ext cx="1574800" cy="467360"/>
          </a:xfrm>
          <a:prstGeom prst="ellipse">
            <a:avLst/>
          </a:prstGeom>
          <a:solidFill>
            <a:srgbClr val="F79646">
              <a:alpha val="6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029200" y="4015740"/>
            <a:ext cx="3352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958080" y="3944620"/>
            <a:ext cx="142240" cy="142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10880" y="3944620"/>
            <a:ext cx="142240" cy="142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05600" y="3944620"/>
            <a:ext cx="142240" cy="142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760720" y="3944620"/>
            <a:ext cx="142240" cy="142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508240" y="3944620"/>
            <a:ext cx="142240" cy="142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923280" y="2960806"/>
            <a:ext cx="142240" cy="142240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379460" y="3103046"/>
            <a:ext cx="0" cy="8415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036561" y="3355062"/>
                <a:ext cx="685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561" y="3355062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>
            <a:off x="4958080" y="5074086"/>
            <a:ext cx="349504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379460" y="4140318"/>
            <a:ext cx="0" cy="8415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036561" y="4392334"/>
                <a:ext cx="685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561" y="4392334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6006404" y="3103046"/>
            <a:ext cx="0" cy="9219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83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二次误差网格简化（</a:t>
            </a:r>
            <a:r>
              <a:rPr lang="en-US" altLang="zh-CN" dirty="0" smtClean="0"/>
              <a:t>SIG’97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增量简化一般算法流程（贪心）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① 选择当前</a:t>
                </a:r>
                <a:r>
                  <a:rPr lang="en-US" altLang="zh-CN" dirty="0" smtClean="0"/>
                  <a:t>Mesh</a:t>
                </a:r>
                <a:r>
                  <a:rPr lang="zh-CN" altLang="en-US" dirty="0" smtClean="0"/>
                  <a:t>中</a:t>
                </a:r>
                <a:r>
                  <a:rPr lang="zh-CN" altLang="en-US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代价最小</a:t>
                </a:r>
                <a:r>
                  <a:rPr lang="zh-CN" altLang="en-US" dirty="0" smtClean="0"/>
                  <a:t>的边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② 如果上述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代价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对边进行</a:t>
                </a:r>
                <a:r>
                  <a:rPr lang="zh-CN" altLang="en-US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简化</a:t>
                </a:r>
                <a:endParaRPr lang="en-US" altLang="zh-CN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2"/>
                <a:r>
                  <a:rPr lang="zh-CN" altLang="en-US" dirty="0" smtClean="0"/>
                  <a:t>更新其他边的代价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返回①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否则，算法结束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标注 2"/>
          <p:cNvSpPr/>
          <p:nvPr/>
        </p:nvSpPr>
        <p:spPr>
          <a:xfrm>
            <a:off x="4438328" y="3158836"/>
            <a:ext cx="4248472" cy="2194490"/>
          </a:xfrm>
          <a:prstGeom prst="wedgeRoundRectCallout">
            <a:avLst>
              <a:gd name="adj1" fmla="val -64096"/>
              <a:gd name="adj2" fmla="val -41039"/>
              <a:gd name="adj3" fmla="val 1666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285" y="3228109"/>
            <a:ext cx="3772557" cy="205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86036" y="5466615"/>
                <a:ext cx="35628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36" y="5466615"/>
                <a:ext cx="3562806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7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7920" y="3586440"/>
            <a:ext cx="2712719" cy="2478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9244" y="1933599"/>
                <a:ext cx="5820756" cy="31102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为每个顶点计算误差矩阵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zh-CN" altLang="en-US" sz="2400" b="1" dirty="0" smtClean="0"/>
                  <a:t>：</a:t>
                </a:r>
                <a:endParaRPr lang="en-US" altLang="zh-CN" sz="2400" b="1" dirty="0" smtClean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𝐐</m:t>
                          </m:r>
                        </m:e>
                        <m:sub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𝑝𝑙𝑎𝑛𝑒𝑠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dirty="0" smtClean="0"/>
                  <a:t>代表方程为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 smtClean="0"/>
                  <a:t>的平面，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𝑝𝑙𝑎𝑛𝑒𝑠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 smtClean="0"/>
                  <a:t>是三角网格中含有顶点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 smtClean="0"/>
                  <a:t>的面片集合。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在整个算法流程中，每个顶点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dirty="0" smtClean="0"/>
                  <a:t>都会存储一个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zh-CN" altLang="en-US" dirty="0" smtClean="0"/>
                  <a:t>矩阵。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4" y="1933599"/>
                <a:ext cx="5820756" cy="3110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4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网格简化的应用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对过采样的三维扫描数据进行简化，方便存储和读取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42" y="2727171"/>
            <a:ext cx="5966116" cy="31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08364" y="2166355"/>
                <a:ext cx="7028872" cy="267765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Pair</a:t>
                </a:r>
                <a:r>
                  <a:rPr lang="zh-CN" altLang="en-US" sz="2400" b="1" dirty="0" smtClean="0"/>
                  <a:t>选择：</a:t>
                </a:r>
                <a:endParaRPr lang="en-US" altLang="zh-CN" sz="2400" b="1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遍历三角网格中所有顶点，如果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满足以下两个条件，便可以组成一个</a:t>
                </a:r>
                <a:r>
                  <a:rPr lang="en-US" altLang="zh-CN" dirty="0" smtClean="0"/>
                  <a:t>Pair: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是一条边</a:t>
                </a:r>
                <a:endParaRPr lang="en-US" altLang="zh-CN" dirty="0" smtClean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 smtClean="0"/>
                  <a:t>为选定的阈值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如何加速？）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r>
                  <a:rPr lang="zh-CN" altLang="en-US" dirty="0" smtClean="0"/>
                  <a:t>算法接下来会从所有的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中选择边进行合并，直到简化程度满足要求。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4" y="2166355"/>
                <a:ext cx="7028872" cy="26776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9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8992" y="1587235"/>
                <a:ext cx="7976208" cy="30905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为每个</a:t>
                </a:r>
                <a:r>
                  <a:rPr lang="en-US" altLang="zh-CN" sz="2400" b="1" dirty="0" smtClean="0"/>
                  <a:t>Pair</a:t>
                </a:r>
                <a:r>
                  <a:rPr lang="zh-CN" altLang="en-US" sz="2400" b="1" dirty="0" smtClean="0"/>
                  <a:t>计算收缩代价：</a:t>
                </a:r>
                <a:endParaRPr lang="en-US" altLang="zh-CN" sz="2400" b="1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对上一步选出的每一个</a:t>
                </a:r>
                <a:r>
                  <a:rPr lang="en-US" altLang="zh-CN" dirty="0" smtClean="0"/>
                  <a:t>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，构造该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收缩成一个点后的二次误差：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dirty="0" smtClean="0"/>
                  <a:t>，选取使得误差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 smtClean="0"/>
                  <a:t>最小的收缩点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dirty="0" smtClean="0"/>
                  <a:t>作为最优收缩点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*</a:t>
                </a:r>
                <a:r>
                  <a:rPr lang="zh-CN" altLang="en-US" dirty="0" smtClean="0"/>
                  <a:t>，这个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的收缩代价为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（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*</a:t>
                </a:r>
                <a:r>
                  <a:rPr lang="zh-CN" altLang="en-US" dirty="0" smtClean="0"/>
                  <a:t>：如果最优收缩点不存在，可以选择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sz="2400" b="1" dirty="0" smtClean="0"/>
                  <a:t>对所有的</a:t>
                </a:r>
                <a:r>
                  <a:rPr lang="en-US" altLang="zh-CN" sz="2400" b="1" dirty="0" smtClean="0"/>
                  <a:t>Pair</a:t>
                </a:r>
                <a:r>
                  <a:rPr lang="zh-CN" altLang="en-US" sz="2400" b="1" dirty="0" smtClean="0"/>
                  <a:t>按照二次误差值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𝚫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sz="2400" b="1" dirty="0" smtClean="0"/>
                  <a:t>建立最小堆：</a:t>
                </a:r>
                <a:endParaRPr lang="en-US" altLang="zh-CN" sz="2400" b="1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便于快速选出误差值最小的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进行合并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92" y="1587235"/>
                <a:ext cx="7976208" cy="3090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/>
          <p:cNvGrpSpPr/>
          <p:nvPr/>
        </p:nvGrpSpPr>
        <p:grpSpPr>
          <a:xfrm>
            <a:off x="1070652" y="4772514"/>
            <a:ext cx="2592028" cy="1729886"/>
            <a:chOff x="1466892" y="4772514"/>
            <a:chExt cx="2592028" cy="1729886"/>
          </a:xfrm>
        </p:grpSpPr>
        <p:sp>
          <p:nvSpPr>
            <p:cNvPr id="12" name="椭圆 11"/>
            <p:cNvSpPr/>
            <p:nvPr/>
          </p:nvSpPr>
          <p:spPr>
            <a:xfrm rot="2001119">
              <a:off x="3299584" y="5309182"/>
              <a:ext cx="701040" cy="294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21143218">
              <a:off x="2005536" y="5106563"/>
              <a:ext cx="701040" cy="294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466892" y="5262880"/>
              <a:ext cx="2570480" cy="1239520"/>
            </a:xfrm>
            <a:custGeom>
              <a:avLst/>
              <a:gdLst>
                <a:gd name="connsiteX0" fmla="*/ 0 w 2255520"/>
                <a:gd name="connsiteY0" fmla="*/ 650240 h 1076960"/>
                <a:gd name="connsiteX1" fmla="*/ 751840 w 2255520"/>
                <a:gd name="connsiteY1" fmla="*/ 0 h 1076960"/>
                <a:gd name="connsiteX2" fmla="*/ 1889760 w 2255520"/>
                <a:gd name="connsiteY2" fmla="*/ 172720 h 1076960"/>
                <a:gd name="connsiteX3" fmla="*/ 2255520 w 2255520"/>
                <a:gd name="connsiteY3" fmla="*/ 1076960 h 107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520" h="1076960">
                  <a:moveTo>
                    <a:pt x="0" y="650240"/>
                  </a:moveTo>
                  <a:lnTo>
                    <a:pt x="751840" y="0"/>
                  </a:lnTo>
                  <a:lnTo>
                    <a:pt x="1889760" y="172720"/>
                  </a:lnTo>
                  <a:lnTo>
                    <a:pt x="2255520" y="1076960"/>
                  </a:ln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265680" y="5201920"/>
              <a:ext cx="121920" cy="1219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6160" y="5394960"/>
              <a:ext cx="121920" cy="1219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138680" y="5344160"/>
                  <a:ext cx="3759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680" y="5344160"/>
                  <a:ext cx="37592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251200" y="5516880"/>
                  <a:ext cx="3759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1200" y="5516880"/>
                  <a:ext cx="37592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735108" y="4772514"/>
                  <a:ext cx="375920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108" y="4772514"/>
                  <a:ext cx="375920" cy="393121"/>
                </a:xfrm>
                <a:prstGeom prst="rect">
                  <a:avLst/>
                </a:prstGeom>
                <a:blipFill>
                  <a:blip r:embed="rId5"/>
                  <a:stretch>
                    <a:fillRect l="-3279" r="-26230" b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683000" y="5014650"/>
                  <a:ext cx="375920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000" y="5014650"/>
                  <a:ext cx="375920" cy="404213"/>
                </a:xfrm>
                <a:prstGeom prst="rect">
                  <a:avLst/>
                </a:prstGeom>
                <a:blipFill>
                  <a:blip r:embed="rId6"/>
                  <a:stretch>
                    <a:fillRect l="-3226" r="-24194"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/>
          <p:cNvGrpSpPr/>
          <p:nvPr/>
        </p:nvGrpSpPr>
        <p:grpSpPr>
          <a:xfrm>
            <a:off x="4516527" y="4812543"/>
            <a:ext cx="3922686" cy="1679697"/>
            <a:chOff x="4983887" y="4812543"/>
            <a:chExt cx="3922686" cy="1679697"/>
          </a:xfrm>
        </p:grpSpPr>
        <p:sp>
          <p:nvSpPr>
            <p:cNvPr id="28" name="椭圆 27"/>
            <p:cNvSpPr/>
            <p:nvPr/>
          </p:nvSpPr>
          <p:spPr>
            <a:xfrm rot="747966">
              <a:off x="6212893" y="4854975"/>
              <a:ext cx="701040" cy="294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83887" y="5252720"/>
              <a:ext cx="2570480" cy="1239520"/>
            </a:xfrm>
            <a:custGeom>
              <a:avLst/>
              <a:gdLst>
                <a:gd name="connsiteX0" fmla="*/ 0 w 2255520"/>
                <a:gd name="connsiteY0" fmla="*/ 650240 h 1076960"/>
                <a:gd name="connsiteX1" fmla="*/ 751840 w 2255520"/>
                <a:gd name="connsiteY1" fmla="*/ 0 h 1076960"/>
                <a:gd name="connsiteX2" fmla="*/ 1889760 w 2255520"/>
                <a:gd name="connsiteY2" fmla="*/ 172720 h 1076960"/>
                <a:gd name="connsiteX3" fmla="*/ 2255520 w 2255520"/>
                <a:gd name="connsiteY3" fmla="*/ 1076960 h 107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520" h="1076960">
                  <a:moveTo>
                    <a:pt x="0" y="650240"/>
                  </a:moveTo>
                  <a:lnTo>
                    <a:pt x="751840" y="0"/>
                  </a:lnTo>
                  <a:lnTo>
                    <a:pt x="1889760" y="172720"/>
                  </a:lnTo>
                  <a:lnTo>
                    <a:pt x="2255520" y="1076960"/>
                  </a:ln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782675" y="5191760"/>
              <a:ext cx="121920" cy="1219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083155" y="5384800"/>
              <a:ext cx="121920" cy="1219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5655675" y="5334000"/>
                  <a:ext cx="3759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5675" y="5334000"/>
                  <a:ext cx="37592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6768195" y="5506720"/>
                  <a:ext cx="3759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195" y="5506720"/>
                  <a:ext cx="37592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718728" y="4812543"/>
                  <a:ext cx="2187845" cy="393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728" y="4812543"/>
                  <a:ext cx="2187845" cy="393121"/>
                </a:xfrm>
                <a:prstGeom prst="rect">
                  <a:avLst/>
                </a:prstGeom>
                <a:blipFill>
                  <a:blip r:embed="rId9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任意多边形 24"/>
            <p:cNvSpPr/>
            <p:nvPr/>
          </p:nvSpPr>
          <p:spPr>
            <a:xfrm>
              <a:off x="4988560" y="5008880"/>
              <a:ext cx="2590800" cy="1483360"/>
            </a:xfrm>
            <a:custGeom>
              <a:avLst/>
              <a:gdLst>
                <a:gd name="connsiteX0" fmla="*/ 0 w 2590800"/>
                <a:gd name="connsiteY0" fmla="*/ 1005840 h 1483360"/>
                <a:gd name="connsiteX1" fmla="*/ 1564640 w 2590800"/>
                <a:gd name="connsiteY1" fmla="*/ 0 h 1483360"/>
                <a:gd name="connsiteX2" fmla="*/ 2590800 w 2590800"/>
                <a:gd name="connsiteY2" fmla="*/ 1483360 h 14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0" h="1483360">
                  <a:moveTo>
                    <a:pt x="0" y="1005840"/>
                  </a:moveTo>
                  <a:lnTo>
                    <a:pt x="1564640" y="0"/>
                  </a:lnTo>
                  <a:lnTo>
                    <a:pt x="2590800" y="148336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493875" y="4927600"/>
              <a:ext cx="121920" cy="1219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361016" y="5034970"/>
                  <a:ext cx="3417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016" y="5034970"/>
                  <a:ext cx="34174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文本框 29"/>
          <p:cNvSpPr txBox="1"/>
          <p:nvPr/>
        </p:nvSpPr>
        <p:spPr>
          <a:xfrm>
            <a:off x="7061607" y="5565894"/>
            <a:ext cx="123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Why?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7640081" y="5163024"/>
            <a:ext cx="0" cy="384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108364" y="1922515"/>
                <a:ext cx="7028872" cy="187044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/>
                  <a:t>迭代：</a:t>
                </a:r>
                <a:endParaRPr lang="en-US" altLang="zh-CN" sz="2400" b="1" dirty="0" smtClean="0"/>
              </a:p>
              <a:p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lang="zh-CN" altLang="en-US" dirty="0" smtClean="0"/>
                  <a:t>从当前最小堆中取出代价最小的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进行合并：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marL="285750" indent="-285750">
                  <a:buFontTx/>
                  <a:buChar char="-"/>
                </a:pPr>
                <a:r>
                  <a:rPr lang="zh-CN" altLang="en-US" dirty="0" smtClean="0"/>
                  <a:t>更新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zh-CN" altLang="en-US" dirty="0" smtClean="0"/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</m:oMath>
                </a14:m>
                <a:r>
                  <a:rPr lang="zh-CN" altLang="en-US" dirty="0" smtClean="0"/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 smtClean="0"/>
                  <a:t>重新计算最小堆中所有和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有连接的</a:t>
                </a:r>
                <a:r>
                  <a:rPr lang="en-US" altLang="zh-CN" dirty="0" smtClean="0"/>
                  <a:t>Pair</a:t>
                </a:r>
                <a:r>
                  <a:rPr lang="zh-CN" altLang="en-US" dirty="0" smtClean="0"/>
                  <a:t>的二次误差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 smtClean="0"/>
              </a:p>
              <a:p>
                <a:pPr marL="285750" indent="-285750">
                  <a:buFontTx/>
                  <a:buChar char="-"/>
                </a:pPr>
                <a:r>
                  <a:rPr lang="zh-CN" altLang="en-US" dirty="0" smtClean="0"/>
                  <a:t>维护最小堆。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？提示：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Lazy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维护）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4" y="1922515"/>
                <a:ext cx="7028872" cy="1870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74051"/>
            <a:ext cx="8339455" cy="14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7553920" y="2207491"/>
            <a:ext cx="258619" cy="3906982"/>
          </a:xfrm>
          <a:custGeom>
            <a:avLst/>
            <a:gdLst>
              <a:gd name="connsiteX0" fmla="*/ 0 w 258619"/>
              <a:gd name="connsiteY0" fmla="*/ 424873 h 3906982"/>
              <a:gd name="connsiteX1" fmla="*/ 258619 w 258619"/>
              <a:gd name="connsiteY1" fmla="*/ 0 h 3906982"/>
              <a:gd name="connsiteX2" fmla="*/ 240146 w 258619"/>
              <a:gd name="connsiteY2" fmla="*/ 3906982 h 3906982"/>
              <a:gd name="connsiteX3" fmla="*/ 18473 w 258619"/>
              <a:gd name="connsiteY3" fmla="*/ 3629891 h 390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19" h="3906982">
                <a:moveTo>
                  <a:pt x="0" y="424873"/>
                </a:moveTo>
                <a:lnTo>
                  <a:pt x="258619" y="0"/>
                </a:lnTo>
                <a:cubicBezTo>
                  <a:pt x="252461" y="1302327"/>
                  <a:pt x="246304" y="2604655"/>
                  <a:pt x="240146" y="3906982"/>
                </a:cubicBezTo>
                <a:lnTo>
                  <a:pt x="18473" y="3629891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694545" y="2207491"/>
            <a:ext cx="258619" cy="3906982"/>
          </a:xfrm>
          <a:custGeom>
            <a:avLst/>
            <a:gdLst>
              <a:gd name="connsiteX0" fmla="*/ 0 w 258619"/>
              <a:gd name="connsiteY0" fmla="*/ 424873 h 3906982"/>
              <a:gd name="connsiteX1" fmla="*/ 258619 w 258619"/>
              <a:gd name="connsiteY1" fmla="*/ 0 h 3906982"/>
              <a:gd name="connsiteX2" fmla="*/ 240146 w 258619"/>
              <a:gd name="connsiteY2" fmla="*/ 3906982 h 3906982"/>
              <a:gd name="connsiteX3" fmla="*/ 18473 w 258619"/>
              <a:gd name="connsiteY3" fmla="*/ 3629891 h 390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19" h="3906982">
                <a:moveTo>
                  <a:pt x="0" y="424873"/>
                </a:moveTo>
                <a:lnTo>
                  <a:pt x="258619" y="0"/>
                </a:lnTo>
                <a:cubicBezTo>
                  <a:pt x="252461" y="1302327"/>
                  <a:pt x="246304" y="2604655"/>
                  <a:pt x="240146" y="3906982"/>
                </a:cubicBezTo>
                <a:lnTo>
                  <a:pt x="18473" y="3629891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细节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边界保持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043" y="2478877"/>
            <a:ext cx="2555200" cy="3429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3144" y="2478878"/>
            <a:ext cx="2555200" cy="3429783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3676073" y="2613891"/>
            <a:ext cx="83127" cy="3223491"/>
          </a:xfrm>
          <a:custGeom>
            <a:avLst/>
            <a:gdLst>
              <a:gd name="connsiteX0" fmla="*/ 27709 w 83127"/>
              <a:gd name="connsiteY0" fmla="*/ 0 h 3223491"/>
              <a:gd name="connsiteX1" fmla="*/ 55418 w 83127"/>
              <a:gd name="connsiteY1" fmla="*/ 591127 h 3223491"/>
              <a:gd name="connsiteX2" fmla="*/ 83127 w 83127"/>
              <a:gd name="connsiteY2" fmla="*/ 803564 h 3223491"/>
              <a:gd name="connsiteX3" fmla="*/ 55418 w 83127"/>
              <a:gd name="connsiteY3" fmla="*/ 932873 h 3223491"/>
              <a:gd name="connsiteX4" fmla="*/ 27709 w 83127"/>
              <a:gd name="connsiteY4" fmla="*/ 1025236 h 3223491"/>
              <a:gd name="connsiteX5" fmla="*/ 0 w 83127"/>
              <a:gd name="connsiteY5" fmla="*/ 2521527 h 3223491"/>
              <a:gd name="connsiteX6" fmla="*/ 0 w 83127"/>
              <a:gd name="connsiteY6" fmla="*/ 2521527 h 3223491"/>
              <a:gd name="connsiteX7" fmla="*/ 73891 w 83127"/>
              <a:gd name="connsiteY7" fmla="*/ 2669309 h 3223491"/>
              <a:gd name="connsiteX8" fmla="*/ 64654 w 83127"/>
              <a:gd name="connsiteY8" fmla="*/ 2789382 h 3223491"/>
              <a:gd name="connsiteX9" fmla="*/ 27709 w 83127"/>
              <a:gd name="connsiteY9" fmla="*/ 2863273 h 3223491"/>
              <a:gd name="connsiteX10" fmla="*/ 36945 w 83127"/>
              <a:gd name="connsiteY10" fmla="*/ 3223491 h 3223491"/>
              <a:gd name="connsiteX11" fmla="*/ 36945 w 83127"/>
              <a:gd name="connsiteY11" fmla="*/ 3223491 h 322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127" h="3223491">
                <a:moveTo>
                  <a:pt x="27709" y="0"/>
                </a:moveTo>
                <a:cubicBezTo>
                  <a:pt x="36945" y="228600"/>
                  <a:pt x="46182" y="457200"/>
                  <a:pt x="55418" y="591127"/>
                </a:cubicBezTo>
                <a:cubicBezTo>
                  <a:pt x="64654" y="725054"/>
                  <a:pt x="83127" y="746606"/>
                  <a:pt x="83127" y="803564"/>
                </a:cubicBezTo>
                <a:cubicBezTo>
                  <a:pt x="83127" y="860522"/>
                  <a:pt x="64654" y="895928"/>
                  <a:pt x="55418" y="932873"/>
                </a:cubicBezTo>
                <a:cubicBezTo>
                  <a:pt x="46182" y="969818"/>
                  <a:pt x="36945" y="760460"/>
                  <a:pt x="27709" y="1025236"/>
                </a:cubicBezTo>
                <a:cubicBezTo>
                  <a:pt x="18473" y="1290012"/>
                  <a:pt x="0" y="2521527"/>
                  <a:pt x="0" y="2521527"/>
                </a:cubicBezTo>
                <a:lnTo>
                  <a:pt x="0" y="2521527"/>
                </a:lnTo>
                <a:cubicBezTo>
                  <a:pt x="12315" y="2546157"/>
                  <a:pt x="63115" y="2624667"/>
                  <a:pt x="73891" y="2669309"/>
                </a:cubicBezTo>
                <a:cubicBezTo>
                  <a:pt x="84667" y="2713951"/>
                  <a:pt x="72351" y="2757055"/>
                  <a:pt x="64654" y="2789382"/>
                </a:cubicBezTo>
                <a:cubicBezTo>
                  <a:pt x="56957" y="2821709"/>
                  <a:pt x="32327" y="2790922"/>
                  <a:pt x="27709" y="2863273"/>
                </a:cubicBezTo>
                <a:cubicBezTo>
                  <a:pt x="23091" y="2935624"/>
                  <a:pt x="36945" y="3223491"/>
                  <a:pt x="36945" y="3223491"/>
                </a:cubicBezTo>
                <a:lnTo>
                  <a:pt x="36945" y="322349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7516976" y="2613890"/>
            <a:ext cx="83127" cy="3223491"/>
          </a:xfrm>
          <a:custGeom>
            <a:avLst/>
            <a:gdLst>
              <a:gd name="connsiteX0" fmla="*/ 27709 w 83127"/>
              <a:gd name="connsiteY0" fmla="*/ 0 h 3223491"/>
              <a:gd name="connsiteX1" fmla="*/ 55418 w 83127"/>
              <a:gd name="connsiteY1" fmla="*/ 591127 h 3223491"/>
              <a:gd name="connsiteX2" fmla="*/ 83127 w 83127"/>
              <a:gd name="connsiteY2" fmla="*/ 803564 h 3223491"/>
              <a:gd name="connsiteX3" fmla="*/ 55418 w 83127"/>
              <a:gd name="connsiteY3" fmla="*/ 932873 h 3223491"/>
              <a:gd name="connsiteX4" fmla="*/ 27709 w 83127"/>
              <a:gd name="connsiteY4" fmla="*/ 1025236 h 3223491"/>
              <a:gd name="connsiteX5" fmla="*/ 0 w 83127"/>
              <a:gd name="connsiteY5" fmla="*/ 2521527 h 3223491"/>
              <a:gd name="connsiteX6" fmla="*/ 0 w 83127"/>
              <a:gd name="connsiteY6" fmla="*/ 2521527 h 3223491"/>
              <a:gd name="connsiteX7" fmla="*/ 73891 w 83127"/>
              <a:gd name="connsiteY7" fmla="*/ 2669309 h 3223491"/>
              <a:gd name="connsiteX8" fmla="*/ 64654 w 83127"/>
              <a:gd name="connsiteY8" fmla="*/ 2789382 h 3223491"/>
              <a:gd name="connsiteX9" fmla="*/ 27709 w 83127"/>
              <a:gd name="connsiteY9" fmla="*/ 2863273 h 3223491"/>
              <a:gd name="connsiteX10" fmla="*/ 36945 w 83127"/>
              <a:gd name="connsiteY10" fmla="*/ 3223491 h 3223491"/>
              <a:gd name="connsiteX11" fmla="*/ 36945 w 83127"/>
              <a:gd name="connsiteY11" fmla="*/ 3223491 h 322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127" h="3223491">
                <a:moveTo>
                  <a:pt x="27709" y="0"/>
                </a:moveTo>
                <a:cubicBezTo>
                  <a:pt x="36945" y="228600"/>
                  <a:pt x="46182" y="457200"/>
                  <a:pt x="55418" y="591127"/>
                </a:cubicBezTo>
                <a:cubicBezTo>
                  <a:pt x="64654" y="725054"/>
                  <a:pt x="83127" y="746606"/>
                  <a:pt x="83127" y="803564"/>
                </a:cubicBezTo>
                <a:cubicBezTo>
                  <a:pt x="83127" y="860522"/>
                  <a:pt x="64654" y="895928"/>
                  <a:pt x="55418" y="932873"/>
                </a:cubicBezTo>
                <a:cubicBezTo>
                  <a:pt x="46182" y="969818"/>
                  <a:pt x="36945" y="760460"/>
                  <a:pt x="27709" y="1025236"/>
                </a:cubicBezTo>
                <a:cubicBezTo>
                  <a:pt x="18473" y="1290012"/>
                  <a:pt x="0" y="2521527"/>
                  <a:pt x="0" y="2521527"/>
                </a:cubicBezTo>
                <a:lnTo>
                  <a:pt x="0" y="2521527"/>
                </a:lnTo>
                <a:cubicBezTo>
                  <a:pt x="12315" y="2546157"/>
                  <a:pt x="63115" y="2624667"/>
                  <a:pt x="73891" y="2669309"/>
                </a:cubicBezTo>
                <a:cubicBezTo>
                  <a:pt x="84667" y="2713951"/>
                  <a:pt x="72351" y="2757055"/>
                  <a:pt x="64654" y="2789382"/>
                </a:cubicBezTo>
                <a:cubicBezTo>
                  <a:pt x="56957" y="2821709"/>
                  <a:pt x="32327" y="2790922"/>
                  <a:pt x="27709" y="2863273"/>
                </a:cubicBezTo>
                <a:cubicBezTo>
                  <a:pt x="23091" y="2935624"/>
                  <a:pt x="36945" y="3223491"/>
                  <a:pt x="36945" y="3223491"/>
                </a:cubicBezTo>
                <a:lnTo>
                  <a:pt x="36945" y="3223491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二次误差网格简化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细节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防止</a:t>
            </a:r>
            <a:r>
              <a:rPr lang="zh-CN" altLang="en-US" dirty="0"/>
              <a:t>面片</a:t>
            </a:r>
            <a:r>
              <a:rPr lang="zh-CN" altLang="en-US" dirty="0" smtClean="0"/>
              <a:t>反转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8" y="2414421"/>
            <a:ext cx="4447309" cy="35685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914" y="2317763"/>
            <a:ext cx="4599067" cy="373528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2327564" y="4230255"/>
            <a:ext cx="711200" cy="1062181"/>
          </a:xfrm>
          <a:custGeom>
            <a:avLst/>
            <a:gdLst>
              <a:gd name="connsiteX0" fmla="*/ 378691 w 711200"/>
              <a:gd name="connsiteY0" fmla="*/ 0 h 1062181"/>
              <a:gd name="connsiteX1" fmla="*/ 0 w 711200"/>
              <a:gd name="connsiteY1" fmla="*/ 1062181 h 1062181"/>
              <a:gd name="connsiteX2" fmla="*/ 711200 w 711200"/>
              <a:gd name="connsiteY2" fmla="*/ 674254 h 1062181"/>
              <a:gd name="connsiteX3" fmla="*/ 378691 w 711200"/>
              <a:gd name="connsiteY3" fmla="*/ 0 h 106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1062181">
                <a:moveTo>
                  <a:pt x="378691" y="0"/>
                </a:moveTo>
                <a:lnTo>
                  <a:pt x="0" y="1062181"/>
                </a:lnTo>
                <a:lnTo>
                  <a:pt x="711200" y="674254"/>
                </a:lnTo>
                <a:lnTo>
                  <a:pt x="37869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357745" y="4405745"/>
            <a:ext cx="979055" cy="886691"/>
          </a:xfrm>
          <a:custGeom>
            <a:avLst/>
            <a:gdLst>
              <a:gd name="connsiteX0" fmla="*/ 0 w 979055"/>
              <a:gd name="connsiteY0" fmla="*/ 0 h 886691"/>
              <a:gd name="connsiteX1" fmla="*/ 979055 w 979055"/>
              <a:gd name="connsiteY1" fmla="*/ 886691 h 886691"/>
              <a:gd name="connsiteX2" fmla="*/ 969819 w 979055"/>
              <a:gd name="connsiteY2" fmla="*/ 249382 h 886691"/>
              <a:gd name="connsiteX3" fmla="*/ 0 w 979055"/>
              <a:gd name="connsiteY3" fmla="*/ 0 h 88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886691">
                <a:moveTo>
                  <a:pt x="0" y="0"/>
                </a:moveTo>
                <a:lnTo>
                  <a:pt x="979055" y="886691"/>
                </a:lnTo>
                <a:lnTo>
                  <a:pt x="969819" y="249382"/>
                </a:lnTo>
                <a:lnTo>
                  <a:pt x="0" y="0"/>
                </a:lnTo>
                <a:close/>
              </a:path>
            </a:pathLst>
          </a:custGeom>
          <a:solidFill>
            <a:srgbClr val="FDEADA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177280" y="4206240"/>
            <a:ext cx="254000" cy="1066800"/>
          </a:xfrm>
          <a:custGeom>
            <a:avLst/>
            <a:gdLst>
              <a:gd name="connsiteX0" fmla="*/ 254000 w 254000"/>
              <a:gd name="connsiteY0" fmla="*/ 1066800 h 1066800"/>
              <a:gd name="connsiteX1" fmla="*/ 0 w 254000"/>
              <a:gd name="connsiteY1" fmla="*/ 0 h 1066800"/>
              <a:gd name="connsiteX2" fmla="*/ 254000 w 254000"/>
              <a:gd name="connsiteY2" fmla="*/ 416560 h 1066800"/>
              <a:gd name="connsiteX3" fmla="*/ 254000 w 254000"/>
              <a:gd name="connsiteY3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1066800">
                <a:moveTo>
                  <a:pt x="254000" y="1066800"/>
                </a:moveTo>
                <a:lnTo>
                  <a:pt x="0" y="0"/>
                </a:lnTo>
                <a:lnTo>
                  <a:pt x="254000" y="416560"/>
                </a:lnTo>
                <a:lnTo>
                  <a:pt x="254000" y="10668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444836" y="4378036"/>
            <a:ext cx="979055" cy="886691"/>
          </a:xfrm>
          <a:custGeom>
            <a:avLst/>
            <a:gdLst>
              <a:gd name="connsiteX0" fmla="*/ 0 w 979055"/>
              <a:gd name="connsiteY0" fmla="*/ 0 h 886691"/>
              <a:gd name="connsiteX1" fmla="*/ 979055 w 979055"/>
              <a:gd name="connsiteY1" fmla="*/ 886691 h 886691"/>
              <a:gd name="connsiteX2" fmla="*/ 969819 w 979055"/>
              <a:gd name="connsiteY2" fmla="*/ 249382 h 886691"/>
              <a:gd name="connsiteX3" fmla="*/ 0 w 979055"/>
              <a:gd name="connsiteY3" fmla="*/ 0 h 88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886691">
                <a:moveTo>
                  <a:pt x="0" y="0"/>
                </a:moveTo>
                <a:lnTo>
                  <a:pt x="979055" y="886691"/>
                </a:lnTo>
                <a:lnTo>
                  <a:pt x="969819" y="249382"/>
                </a:lnTo>
                <a:lnTo>
                  <a:pt x="0" y="0"/>
                </a:lnTo>
                <a:close/>
              </a:path>
            </a:pathLst>
          </a:custGeom>
          <a:solidFill>
            <a:srgbClr val="FDEADA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82596" y="2059980"/>
            <a:ext cx="280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如何判断面片重叠</a:t>
            </a:r>
            <a:r>
              <a:rPr lang="en-US" altLang="zh-CN" dirty="0" smtClean="0">
                <a:solidFill>
                  <a:srgbClr val="002060"/>
                </a:solidFill>
              </a:rPr>
              <a:t>/</a:t>
            </a:r>
            <a:r>
              <a:rPr lang="zh-CN" altLang="en-US" dirty="0" smtClean="0">
                <a:solidFill>
                  <a:srgbClr val="002060"/>
                </a:solidFill>
              </a:rPr>
              <a:t>反转？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5" grpId="0" animBg="1"/>
      <p:bldP spid="7" grpId="1" animBg="1"/>
      <p:bldP spid="9" grpId="0" animBg="1"/>
      <p:bldP spid="8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大作业要求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50720"/>
            <a:ext cx="8219256" cy="417544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基本要求</a:t>
            </a:r>
          </a:p>
          <a:p>
            <a:pPr lvl="1"/>
            <a:r>
              <a:rPr lang="zh-CN" altLang="en-US" dirty="0" smtClean="0"/>
              <a:t>阅读</a:t>
            </a:r>
            <a:r>
              <a:rPr lang="en-US" altLang="zh-CN" dirty="0" smtClean="0"/>
              <a:t>SIG’97</a:t>
            </a:r>
            <a:r>
              <a:rPr lang="zh-CN" altLang="en-US" dirty="0" smtClean="0"/>
              <a:t>论文，实现基于边收缩的二次误差网格</a:t>
            </a:r>
            <a:r>
              <a:rPr lang="zh-CN" altLang="en-US" dirty="0"/>
              <a:t>简化方法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</a:t>
            </a:r>
            <a:r>
              <a:rPr lang="zh-CN" altLang="en-US" dirty="0"/>
              <a:t>能指定输入输出的</a:t>
            </a:r>
            <a:r>
              <a:rPr lang="en-US" altLang="zh-CN" dirty="0" err="1" smtClean="0">
                <a:latin typeface="Consolas" panose="020B0609020204030204" pitchFamily="49" charset="0"/>
              </a:rPr>
              <a:t>obj</a:t>
            </a:r>
            <a:r>
              <a:rPr lang="zh-CN" altLang="en-US" dirty="0" smtClean="0"/>
              <a:t>格式文件</a:t>
            </a:r>
            <a:r>
              <a:rPr lang="zh-CN" altLang="en-US" dirty="0"/>
              <a:t>，以及面数的简化比（输出面数占输入面数的百分比），例如命令行程序可以支持如下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2000" b="1" dirty="0" smtClean="0">
                <a:latin typeface="Consolas" panose="020B0609020204030204" pitchFamily="49" charset="0"/>
              </a:rPr>
              <a:t>./</a:t>
            </a:r>
            <a:r>
              <a:rPr lang="en-US" altLang="zh-CN" sz="2000" b="1" dirty="0" err="1" smtClean="0">
                <a:latin typeface="Consolas" panose="020B0609020204030204" pitchFamily="49" charset="0"/>
              </a:rPr>
              <a:t>mesh_simp</a:t>
            </a:r>
            <a:r>
              <a:rPr lang="en-US" altLang="zh-CN" sz="2000" b="1" dirty="0" smtClean="0">
                <a:latin typeface="Consolas" panose="020B0609020204030204" pitchFamily="49" charset="0"/>
              </a:rPr>
              <a:t>  in.obj  out.obj  </a:t>
            </a:r>
            <a:r>
              <a:rPr lang="zh-CN" altLang="en-US" sz="2000" b="1" dirty="0">
                <a:latin typeface="Consolas" panose="020B0609020204030204" pitchFamily="49" charset="0"/>
              </a:rPr>
              <a:t>简化</a:t>
            </a:r>
            <a:r>
              <a:rPr lang="zh-CN" altLang="en-US" sz="2000" b="1" dirty="0" smtClean="0">
                <a:latin typeface="Consolas" panose="020B0609020204030204" pitchFamily="49" charset="0"/>
              </a:rPr>
              <a:t>比</a:t>
            </a:r>
            <a:r>
              <a:rPr lang="en-US" altLang="zh-CN" sz="2000" b="1" dirty="0" smtClean="0">
                <a:latin typeface="Consolas" panose="020B0609020204030204" pitchFamily="49" charset="0"/>
              </a:rPr>
              <a:t>(</a:t>
            </a:r>
            <a:r>
              <a:rPr lang="zh-CN" altLang="en-US" sz="2000" b="1" dirty="0" smtClean="0">
                <a:latin typeface="Consolas" panose="020B0609020204030204" pitchFamily="49" charset="0"/>
              </a:rPr>
              <a:t>例如</a:t>
            </a:r>
            <a:r>
              <a:rPr lang="en-US" altLang="zh-CN" sz="2000" b="1" dirty="0" smtClean="0">
                <a:latin typeface="Consolas" panose="020B0609020204030204" pitchFamily="49" charset="0"/>
              </a:rPr>
              <a:t>0.3)</a:t>
            </a:r>
            <a:endParaRPr lang="zh-CN" altLang="en-US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3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考察点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速度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算法复杂度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实现效率</a:t>
            </a:r>
            <a:endParaRPr lang="en-US" altLang="zh-CN" dirty="0" smtClean="0"/>
          </a:p>
          <a:p>
            <a:r>
              <a:rPr lang="zh-CN" altLang="en-US" b="1" dirty="0" smtClean="0"/>
              <a:t>网格质量和误差</a:t>
            </a:r>
            <a:endParaRPr lang="en-US" altLang="zh-CN" b="1" dirty="0" smtClean="0"/>
          </a:p>
          <a:p>
            <a:r>
              <a:rPr lang="zh-CN" altLang="en-US" b="1" dirty="0" smtClean="0"/>
              <a:t>拓扑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是否破坏模型的原有拓扑结构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联通关系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边界保持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4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</a:t>
            </a:r>
            <a:r>
              <a:rPr lang="zh-CN" altLang="en-US" dirty="0" smtClean="0"/>
              <a:t>他网</a:t>
            </a:r>
            <a:r>
              <a:rPr lang="zh-CN" altLang="en-US" dirty="0"/>
              <a:t>格简</a:t>
            </a:r>
            <a:r>
              <a:rPr lang="zh-CN" altLang="en-US" dirty="0" smtClean="0"/>
              <a:t>化方法的</a:t>
            </a:r>
            <a:r>
              <a:rPr lang="zh-CN" altLang="en-US" dirty="0"/>
              <a:t>实现和对比</a:t>
            </a:r>
            <a:endParaRPr lang="en-US" altLang="zh-CN" dirty="0"/>
          </a:p>
          <a:p>
            <a:pPr lvl="1"/>
            <a:r>
              <a:rPr lang="zh-CN" altLang="en-US" dirty="0" smtClean="0"/>
              <a:t>不同代价函数</a:t>
            </a:r>
            <a:endParaRPr lang="en-US" altLang="zh-CN" dirty="0"/>
          </a:p>
          <a:p>
            <a:pPr lvl="1"/>
            <a:r>
              <a:rPr lang="zh-CN" altLang="en-US" dirty="0" smtClean="0"/>
              <a:t>不同简化策略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点删除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面收缩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网格</a:t>
            </a:r>
            <a:r>
              <a:rPr lang="zh-CN" altLang="en-US" dirty="0"/>
              <a:t>半边结构的实现</a:t>
            </a:r>
            <a:endParaRPr lang="en-US" altLang="zh-CN" dirty="0"/>
          </a:p>
          <a:p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405888" y="3144912"/>
            <a:ext cx="3960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鼓励自己设计网格简化算法，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并分析误差和复杂度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半边结构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Half-Edge Data </a:t>
            </a:r>
            <a:r>
              <a:rPr lang="en-US" altLang="zh-CN" dirty="0" smtClean="0"/>
              <a:t>Structure</a:t>
            </a:r>
            <a:endParaRPr lang="en-US" altLang="zh-CN" dirty="0">
              <a:hlinkClick r:id="rId3"/>
            </a:endParaRPr>
          </a:p>
          <a:p>
            <a:endParaRPr lang="en-US" altLang="zh-CN" dirty="0" smtClean="0">
              <a:hlinkClick r:id="rId3"/>
            </a:endParaRPr>
          </a:p>
          <a:p>
            <a:endParaRPr lang="en-US" altLang="zh-CN" dirty="0">
              <a:hlinkClick r:id="rId3"/>
            </a:endParaRPr>
          </a:p>
          <a:p>
            <a:endParaRPr lang="en-US" altLang="zh-CN" dirty="0" smtClean="0">
              <a:hlinkClick r:id=""/>
            </a:endParaRPr>
          </a:p>
          <a:p>
            <a:endParaRPr lang="en-US" altLang="zh-CN" dirty="0" smtClean="0">
              <a:hlinkClick r:id=""/>
            </a:endParaRPr>
          </a:p>
          <a:p>
            <a:endParaRPr lang="en-US" altLang="zh-CN" dirty="0" smtClean="0">
              <a:hlinkClick r:id=""/>
            </a:endParaRPr>
          </a:p>
          <a:p>
            <a:endParaRPr lang="en-US" altLang="zh-CN" dirty="0" smtClean="0">
              <a:hlinkClick r:id=""/>
            </a:endParaRPr>
          </a:p>
          <a:p>
            <a:r>
              <a:rPr lang="en-US" altLang="zh-CN" sz="2000" dirty="0" smtClean="0">
                <a:hlinkClick r:id="rId3"/>
              </a:rPr>
              <a:t>http</a:t>
            </a:r>
            <a:r>
              <a:rPr lang="en-US" altLang="zh-CN" sz="2000" dirty="0">
                <a:hlinkClick r:id="rId3"/>
              </a:rPr>
              <a:t>://</a:t>
            </a:r>
            <a:r>
              <a:rPr lang="en-US" altLang="zh-CN" sz="2000" dirty="0" smtClean="0">
                <a:hlinkClick r:id="rId3"/>
              </a:rPr>
              <a:t>www.flipcode.com/archives/The_Half-Edge_Data_Structure.shtml</a:t>
            </a:r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766" y="2402761"/>
            <a:ext cx="3712468" cy="29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MeshLab</a:t>
            </a:r>
            <a:r>
              <a:rPr lang="zh-CN" altLang="en-US" smtClean="0"/>
              <a:t>二</a:t>
            </a:r>
            <a:r>
              <a:rPr lang="zh-CN" altLang="en-US" dirty="0" smtClean="0"/>
              <a:t>次误差网格简化示例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598232"/>
            <a:ext cx="8319295" cy="446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8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网格简化的应用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网格模型的多尺度金字塔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使得几何处理算法更加高效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Level-of-Detail</a:t>
            </a:r>
            <a:r>
              <a:rPr lang="zh-CN" altLang="en-US" dirty="0" smtClean="0"/>
              <a:t>）渲染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16" y="3277169"/>
            <a:ext cx="6767368" cy="24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3140968"/>
            <a:ext cx="7211144" cy="1143000"/>
          </a:xfrm>
        </p:spPr>
        <p:txBody>
          <a:bodyPr>
            <a:noAutofit/>
          </a:bodyPr>
          <a:lstStyle/>
          <a:p>
            <a:pPr algn="ctr"/>
            <a:r>
              <a:rPr lang="en-US" altLang="ja-JP" sz="6000" dirty="0" smtClean="0"/>
              <a:t>Thank you!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673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网格简化的应用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简化</a:t>
            </a:r>
            <a:r>
              <a:rPr lang="zh-CN" altLang="en-US" dirty="0" smtClean="0"/>
              <a:t>后的网格在移动端渲染更高效</a:t>
            </a:r>
            <a:endParaRPr lang="zh-CN" altLang="en-US" dirty="0"/>
          </a:p>
        </p:txBody>
      </p:sp>
      <p:pic>
        <p:nvPicPr>
          <p:cNvPr id="1026" name="Picture 2" descr="https://ss2.bdstatic.com/70cFvnSh_Q1YnxGkpoWK1HF6hhy/it/u=826868779,3218617268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51303"/>
            <a:ext cx="4943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57420110730&amp;di=62128ecf8208be3667545f65683bd4bf&amp;imgtype=0&amp;src=http%3A%2F%2Fsc-live.kascend.com%2Fjellyfish%2F14%2F7443470%2F15288182914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3" y="3421928"/>
            <a:ext cx="4807527" cy="27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5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网格大小与质量的折衷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38" y="1907413"/>
            <a:ext cx="6475123" cy="4061731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4784436" y="2660073"/>
            <a:ext cx="1681019" cy="7481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给定输入模型：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zh-CN" altLang="en-US" dirty="0"/>
                  <a:t>处理</a:t>
                </a:r>
                <a:r>
                  <a:rPr lang="zh-CN" altLang="en-US" dirty="0" smtClean="0"/>
                  <a:t>后的模型为：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b="0" dirty="0" smtClean="0"/>
                  <a:t>，使得：</a:t>
                </a:r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b="0" dirty="0" smtClean="0"/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b="0" dirty="0" smtClean="0"/>
                  <a:t>尽可能小；</a:t>
                </a:r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b="0" dirty="0" smtClean="0"/>
                  <a:t>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b="0" dirty="0" smtClean="0"/>
                  <a:t>尽可能小。</a:t>
                </a:r>
                <a:endParaRPr lang="en-US" altLang="zh-CN" b="0" dirty="0" smtClean="0"/>
              </a:p>
              <a:p>
                <a:r>
                  <a:rPr lang="zh-CN" altLang="en-US" dirty="0" smtClean="0"/>
                  <a:t>（可选）模型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同时满足其他约束条件：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面</a:t>
                </a:r>
                <a:r>
                  <a:rPr lang="zh-CN" altLang="en-US" dirty="0" smtClean="0"/>
                  <a:t>片形状</a:t>
                </a:r>
                <a:endParaRPr lang="en-US" altLang="zh-CN" dirty="0" smtClean="0"/>
              </a:p>
              <a:p>
                <a:pPr lvl="1"/>
                <a:r>
                  <a:rPr lang="zh-CN" altLang="en-US" b="0" dirty="0"/>
                  <a:t>法</a:t>
                </a:r>
                <a:r>
                  <a:rPr lang="zh-CN" altLang="en-US" b="0" dirty="0" smtClean="0"/>
                  <a:t>向方差</a:t>
                </a:r>
                <a:endParaRPr lang="en-US" altLang="zh-CN" b="0" dirty="0" smtClean="0"/>
              </a:p>
              <a:p>
                <a:pPr lvl="1"/>
                <a:r>
                  <a:rPr lang="en-US" altLang="zh-CN" dirty="0"/>
                  <a:t>……</a:t>
                </a:r>
                <a:endParaRPr lang="en-US" altLang="zh-CN" b="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4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顶点聚类（</a:t>
            </a:r>
            <a:r>
              <a:rPr lang="en-US" altLang="zh-CN" dirty="0" smtClean="0"/>
              <a:t>Vertex Clustering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增量</a:t>
            </a:r>
            <a:r>
              <a:rPr lang="zh-CN" altLang="en-US" dirty="0" smtClean="0"/>
              <a:t>式简化（</a:t>
            </a:r>
            <a:r>
              <a:rPr lang="en-US" altLang="zh-CN" dirty="0" smtClean="0"/>
              <a:t>Incremental Decimation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网格重采样（</a:t>
            </a:r>
            <a:r>
              <a:rPr lang="en-US" altLang="zh-CN" dirty="0" smtClean="0"/>
              <a:t>Resampling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9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991</Words>
  <Application>Microsoft Office PowerPoint</Application>
  <PresentationFormat>全屏显示(4:3)</PresentationFormat>
  <Paragraphs>270</Paragraphs>
  <Slides>50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ＭＳ Ｐゴシック</vt:lpstr>
      <vt:lpstr>DengXian</vt:lpstr>
      <vt:lpstr>仿宋</vt:lpstr>
      <vt:lpstr>华文仿宋</vt:lpstr>
      <vt:lpstr>宋体</vt:lpstr>
      <vt:lpstr>Arial</vt:lpstr>
      <vt:lpstr>Calibri</vt:lpstr>
      <vt:lpstr>Cambria Math</vt:lpstr>
      <vt:lpstr>Consolas</vt:lpstr>
      <vt:lpstr>Office 主题​​</vt:lpstr>
      <vt:lpstr>《计算机图形学基础》  习题课</vt:lpstr>
      <vt:lpstr>课程考核（2019.春）</vt:lpstr>
      <vt:lpstr>网格简化</vt:lpstr>
      <vt:lpstr>网格简化的应用</vt:lpstr>
      <vt:lpstr>网格简化的应用</vt:lpstr>
      <vt:lpstr>网格简化的应用</vt:lpstr>
      <vt:lpstr>网格大小与质量的折衷</vt:lpstr>
      <vt:lpstr>问题描述</vt:lpstr>
      <vt:lpstr>网格简化方法</vt:lpstr>
      <vt:lpstr>网格简化方法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顶点聚类（Vertex Clustering）</vt:lpstr>
      <vt:lpstr>网格简化方法</vt:lpstr>
      <vt:lpstr>增量简化（Incremental Decimation）</vt:lpstr>
      <vt:lpstr>增量简化（Incremental Decimation）</vt:lpstr>
      <vt:lpstr>增量简化（Incremental Decimation）</vt:lpstr>
      <vt:lpstr>增量简化（Incremental Decimation）</vt:lpstr>
      <vt:lpstr>不同简化策略</vt:lpstr>
      <vt:lpstr>不同代价函数</vt:lpstr>
      <vt:lpstr>简化算法评价指标</vt:lpstr>
      <vt:lpstr>简化算法评价指标</vt:lpstr>
      <vt:lpstr>对比 Comparison</vt:lpstr>
      <vt:lpstr>基于边塌缩的增量网格简化</vt:lpstr>
      <vt:lpstr>主要参考论文</vt:lpstr>
      <vt:lpstr>二次曲面（Quadrics）</vt:lpstr>
      <vt:lpstr>二次曲面（Quadrics）</vt:lpstr>
      <vt:lpstr>二次误差（Quadric Error）</vt:lpstr>
      <vt:lpstr>二次误差（Quadric Error）</vt:lpstr>
      <vt:lpstr>二次误差（Quadric Error）</vt:lpstr>
      <vt:lpstr>二次误差（Quadric Error）</vt:lpstr>
      <vt:lpstr>二次误差网格简化（SIG’97）</vt:lpstr>
      <vt:lpstr>二次误差网格简化 – 流程</vt:lpstr>
      <vt:lpstr>二次误差网格简化 – 流程</vt:lpstr>
      <vt:lpstr>二次误差网格简化 – 流程</vt:lpstr>
      <vt:lpstr>二次误差网格简化 – 流程</vt:lpstr>
      <vt:lpstr>二次误差网格简化 – 细节</vt:lpstr>
      <vt:lpstr>二次误差网格简化 – 细节</vt:lpstr>
      <vt:lpstr>大作业要求</vt:lpstr>
      <vt:lpstr>考察点</vt:lpstr>
      <vt:lpstr>扩展功能</vt:lpstr>
      <vt:lpstr>半边结构</vt:lpstr>
      <vt:lpstr>MeshLab二次误差网格简化示例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《计算机图形学基础》  习题课</dc:title>
  <dc:creator>Huang Jiahui</dc:creator>
  <cp:lastModifiedBy>Huang Jiahui</cp:lastModifiedBy>
  <cp:revision>56</cp:revision>
  <dcterms:created xsi:type="dcterms:W3CDTF">2016-03-05T08:20:27Z</dcterms:created>
  <dcterms:modified xsi:type="dcterms:W3CDTF">2019-05-12T12:36:48Z</dcterms:modified>
</cp:coreProperties>
</file>